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2" r:id="rId9"/>
    <p:sldId id="263"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ru-RU" smtClean="0"/>
              <a:t>Образец заголовка</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F968076-7A90-47F4-ABDA-753A38091543}" type="datetimeFigureOut">
              <a:rPr lang="ru-RU" smtClean="0"/>
              <a:t>07.04.2022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913529-7876-4656-86CC-BC4A89C5BC26}" type="slidenum">
              <a:rPr lang="ru-RU" smtClean="0"/>
              <a:t>‹#›</a:t>
            </a:fld>
            <a:endParaRPr lang="ru-RU"/>
          </a:p>
        </p:txBody>
      </p:sp>
    </p:spTree>
    <p:extLst>
      <p:ext uri="{BB962C8B-B14F-4D97-AF65-F5344CB8AC3E}">
        <p14:creationId xmlns:p14="http://schemas.microsoft.com/office/powerpoint/2010/main" val="3613923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F968076-7A90-47F4-ABDA-753A38091543}" type="datetimeFigureOut">
              <a:rPr lang="ru-RU" smtClean="0"/>
              <a:t>07.04.2022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913529-7876-4656-86CC-BC4A89C5BC26}" type="slidenum">
              <a:rPr lang="ru-RU" smtClean="0"/>
              <a:t>‹#›</a:t>
            </a:fld>
            <a:endParaRPr lang="ru-RU"/>
          </a:p>
        </p:txBody>
      </p:sp>
    </p:spTree>
    <p:extLst>
      <p:ext uri="{BB962C8B-B14F-4D97-AF65-F5344CB8AC3E}">
        <p14:creationId xmlns:p14="http://schemas.microsoft.com/office/powerpoint/2010/main" val="1723883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838200" y="6422854"/>
            <a:ext cx="2743196" cy="365125"/>
          </a:xfrm>
        </p:spPr>
        <p:txBody>
          <a:bodyPr/>
          <a:lstStyle/>
          <a:p>
            <a:fld id="{EF968076-7A90-47F4-ABDA-753A38091543}" type="datetimeFigureOut">
              <a:rPr lang="ru-RU" smtClean="0"/>
              <a:t>07.04.2022</a:t>
            </a:fld>
            <a:endParaRPr lang="ru-RU"/>
          </a:p>
        </p:txBody>
      </p:sp>
      <p:sp>
        <p:nvSpPr>
          <p:cNvPr id="5" name="Footer Placeholder 4"/>
          <p:cNvSpPr>
            <a:spLocks noGrp="1"/>
          </p:cNvSpPr>
          <p:nvPr>
            <p:ph type="ftr" sz="quarter" idx="11"/>
          </p:nvPr>
        </p:nvSpPr>
        <p:spPr>
          <a:xfrm>
            <a:off x="3776135" y="6422854"/>
            <a:ext cx="4279669" cy="365125"/>
          </a:xfrm>
        </p:spPr>
        <p:txBody>
          <a:bodyPr/>
          <a:lstStyle/>
          <a:p>
            <a:endParaRPr lang="ru-RU"/>
          </a:p>
        </p:txBody>
      </p:sp>
      <p:sp>
        <p:nvSpPr>
          <p:cNvPr id="6" name="Slide Number Placeholder 5"/>
          <p:cNvSpPr>
            <a:spLocks noGrp="1"/>
          </p:cNvSpPr>
          <p:nvPr>
            <p:ph type="sldNum" sz="quarter" idx="12"/>
          </p:nvPr>
        </p:nvSpPr>
        <p:spPr>
          <a:xfrm>
            <a:off x="8073048" y="6422854"/>
            <a:ext cx="879759" cy="365125"/>
          </a:xfrm>
        </p:spPr>
        <p:txBody>
          <a:bodyPr/>
          <a:lstStyle/>
          <a:p>
            <a:fld id="{30913529-7876-4656-86CC-BC4A89C5BC26}" type="slidenum">
              <a:rPr lang="ru-RU" smtClean="0"/>
              <a:t>‹#›</a:t>
            </a:fld>
            <a:endParaRPr lang="ru-RU"/>
          </a:p>
        </p:txBody>
      </p:sp>
    </p:spTree>
    <p:extLst>
      <p:ext uri="{BB962C8B-B14F-4D97-AF65-F5344CB8AC3E}">
        <p14:creationId xmlns:p14="http://schemas.microsoft.com/office/powerpoint/2010/main" val="1239973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F968076-7A90-47F4-ABDA-753A38091543}" type="datetimeFigureOut">
              <a:rPr lang="ru-RU" smtClean="0"/>
              <a:t>07.04.2022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913529-7876-4656-86CC-BC4A89C5BC26}" type="slidenum">
              <a:rPr lang="ru-RU" smtClean="0"/>
              <a:t>‹#›</a:t>
            </a:fld>
            <a:endParaRPr lang="ru-RU"/>
          </a:p>
        </p:txBody>
      </p:sp>
    </p:spTree>
    <p:extLst>
      <p:ext uri="{BB962C8B-B14F-4D97-AF65-F5344CB8AC3E}">
        <p14:creationId xmlns:p14="http://schemas.microsoft.com/office/powerpoint/2010/main" val="1476227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solidFill>
                  <a:schemeClr val="tx2"/>
                </a:solidFill>
              </a:defRPr>
            </a:lvl1pPr>
          </a:lstStyle>
          <a:p>
            <a:fld id="{EF968076-7A90-47F4-ABDA-753A38091543}" type="datetimeFigureOut">
              <a:rPr lang="ru-RU" smtClean="0"/>
              <a:t>07.04.2022</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0913529-7876-4656-86CC-BC4A89C5BC26}" type="slidenum">
              <a:rPr lang="ru-RU" smtClean="0"/>
              <a:t>‹#›</a:t>
            </a:fld>
            <a:endParaRPr lang="ru-RU"/>
          </a:p>
        </p:txBody>
      </p:sp>
    </p:spTree>
    <p:extLst>
      <p:ext uri="{BB962C8B-B14F-4D97-AF65-F5344CB8AC3E}">
        <p14:creationId xmlns:p14="http://schemas.microsoft.com/office/powerpoint/2010/main" val="413863485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F968076-7A90-47F4-ABDA-753A38091543}" type="datetimeFigureOut">
              <a:rPr lang="ru-RU" smtClean="0"/>
              <a:t>07.04.2022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913529-7876-4656-86CC-BC4A89C5BC26}" type="slidenum">
              <a:rPr lang="ru-RU" smtClean="0"/>
              <a:t>‹#›</a:t>
            </a:fld>
            <a:endParaRPr lang="ru-RU"/>
          </a:p>
        </p:txBody>
      </p:sp>
    </p:spTree>
    <p:extLst>
      <p:ext uri="{BB962C8B-B14F-4D97-AF65-F5344CB8AC3E}">
        <p14:creationId xmlns:p14="http://schemas.microsoft.com/office/powerpoint/2010/main" val="504261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F968076-7A90-47F4-ABDA-753A38091543}" type="datetimeFigureOut">
              <a:rPr lang="ru-RU" smtClean="0"/>
              <a:t>07.04.2022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0913529-7876-4656-86CC-BC4A89C5BC26}" type="slidenum">
              <a:rPr lang="ru-RU" smtClean="0"/>
              <a:t>‹#›</a:t>
            </a:fld>
            <a:endParaRPr lang="ru-RU"/>
          </a:p>
        </p:txBody>
      </p:sp>
    </p:spTree>
    <p:extLst>
      <p:ext uri="{BB962C8B-B14F-4D97-AF65-F5344CB8AC3E}">
        <p14:creationId xmlns:p14="http://schemas.microsoft.com/office/powerpoint/2010/main" val="1446565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F968076-7A90-47F4-ABDA-753A38091543}" type="datetimeFigureOut">
              <a:rPr lang="ru-RU" smtClean="0"/>
              <a:t>07.04.2022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0913529-7876-4656-86CC-BC4A89C5BC26}" type="slidenum">
              <a:rPr lang="ru-RU" smtClean="0"/>
              <a:t>‹#›</a:t>
            </a:fld>
            <a:endParaRPr lang="ru-RU"/>
          </a:p>
        </p:txBody>
      </p:sp>
    </p:spTree>
    <p:extLst>
      <p:ext uri="{BB962C8B-B14F-4D97-AF65-F5344CB8AC3E}">
        <p14:creationId xmlns:p14="http://schemas.microsoft.com/office/powerpoint/2010/main" val="3641225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68076-7A90-47F4-ABDA-753A38091543}" type="datetimeFigureOut">
              <a:rPr lang="ru-RU" smtClean="0"/>
              <a:t>07.04.2022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0913529-7876-4656-86CC-BC4A89C5BC26}" type="slidenum">
              <a:rPr lang="ru-RU" smtClean="0"/>
              <a:t>‹#›</a:t>
            </a:fld>
            <a:endParaRPr lang="ru-RU"/>
          </a:p>
        </p:txBody>
      </p:sp>
    </p:spTree>
    <p:extLst>
      <p:ext uri="{BB962C8B-B14F-4D97-AF65-F5344CB8AC3E}">
        <p14:creationId xmlns:p14="http://schemas.microsoft.com/office/powerpoint/2010/main" val="915592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F968076-7A90-47F4-ABDA-753A38091543}" type="datetimeFigureOut">
              <a:rPr lang="ru-RU" smtClean="0"/>
              <a:t>07.04.2022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913529-7876-4656-86CC-BC4A89C5BC26}" type="slidenum">
              <a:rPr lang="ru-RU" smtClean="0"/>
              <a:t>‹#›</a:t>
            </a:fld>
            <a:endParaRPr lang="ru-RU"/>
          </a:p>
        </p:txBody>
      </p:sp>
    </p:spTree>
    <p:extLst>
      <p:ext uri="{BB962C8B-B14F-4D97-AF65-F5344CB8AC3E}">
        <p14:creationId xmlns:p14="http://schemas.microsoft.com/office/powerpoint/2010/main" val="1445030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F968076-7A90-47F4-ABDA-753A38091543}" type="datetimeFigureOut">
              <a:rPr lang="ru-RU" smtClean="0"/>
              <a:t>07.04.2022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913529-7876-4656-86CC-BC4A89C5BC26}" type="slidenum">
              <a:rPr lang="ru-RU" smtClean="0"/>
              <a:t>‹#›</a:t>
            </a:fld>
            <a:endParaRPr lang="ru-RU"/>
          </a:p>
        </p:txBody>
      </p:sp>
    </p:spTree>
    <p:extLst>
      <p:ext uri="{BB962C8B-B14F-4D97-AF65-F5344CB8AC3E}">
        <p14:creationId xmlns:p14="http://schemas.microsoft.com/office/powerpoint/2010/main" val="1647677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EF968076-7A90-47F4-ABDA-753A38091543}" type="datetimeFigureOut">
              <a:rPr lang="ru-RU" smtClean="0"/>
              <a:t>07.04.2022</a:t>
            </a:fld>
            <a:endParaRPr lang="ru-RU"/>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ru-RU"/>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0913529-7876-4656-86CC-BC4A89C5BC26}" type="slidenum">
              <a:rPr lang="ru-RU" smtClean="0"/>
              <a:t>‹#›</a:t>
            </a:fld>
            <a:endParaRPr lang="ru-RU"/>
          </a:p>
        </p:txBody>
      </p:sp>
    </p:spTree>
    <p:extLst>
      <p:ext uri="{BB962C8B-B14F-4D97-AF65-F5344CB8AC3E}">
        <p14:creationId xmlns:p14="http://schemas.microsoft.com/office/powerpoint/2010/main" val="33868086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062479"/>
            <a:ext cx="12120880" cy="1782763"/>
          </a:xfrm>
        </p:spPr>
        <p:txBody>
          <a:bodyPr>
            <a:noAutofit/>
          </a:bodyPr>
          <a:lstStyle/>
          <a:p>
            <a:r>
              <a:rPr lang="ru-RU" sz="2800" dirty="0">
                <a:latin typeface="Times New Roman" panose="02020603050405020304" pitchFamily="18" charset="0"/>
                <a:cs typeface="Times New Roman" panose="02020603050405020304" pitchFamily="18" charset="0"/>
              </a:rPr>
              <a:t>Программа </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МАОУ </a:t>
            </a:r>
            <a:r>
              <a:rPr lang="ru-RU" sz="2800" dirty="0">
                <a:latin typeface="Times New Roman" panose="02020603050405020304" pitchFamily="18" charset="0"/>
                <a:cs typeface="Times New Roman" panose="02020603050405020304" pitchFamily="18" charset="0"/>
              </a:rPr>
              <a:t>«Школы бизнеса и предпринимательства» </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Летний </a:t>
            </a:r>
            <a:r>
              <a:rPr lang="ru-RU" sz="2800" dirty="0">
                <a:latin typeface="Times New Roman" panose="02020603050405020304" pitchFamily="18" charset="0"/>
                <a:cs typeface="Times New Roman" panose="02020603050405020304" pitchFamily="18" charset="0"/>
              </a:rPr>
              <a:t>оздоровительный </a:t>
            </a:r>
            <a:r>
              <a:rPr lang="ru-RU" sz="2800" dirty="0" smtClean="0">
                <a:latin typeface="Times New Roman" panose="02020603050405020304" pitchFamily="18" charset="0"/>
                <a:cs typeface="Times New Roman" panose="02020603050405020304" pitchFamily="18" charset="0"/>
              </a:rPr>
              <a:t>лагерь</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с дневным пребыванием детей  </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a:t>
            </a:r>
            <a:r>
              <a:rPr lang="ru-RU" sz="2800" dirty="0">
                <a:latin typeface="Times New Roman" panose="02020603050405020304" pitchFamily="18" charset="0"/>
                <a:cs typeface="Times New Roman" panose="02020603050405020304" pitchFamily="18" charset="0"/>
              </a:rPr>
              <a:t>Остров сокровищ»</a:t>
            </a:r>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16763" y="3996250"/>
            <a:ext cx="3370437" cy="2802822"/>
          </a:xfrm>
          <a:prstGeom prst="rect">
            <a:avLst/>
          </a:prstGeom>
        </p:spPr>
      </p:pic>
    </p:spTree>
    <p:extLst>
      <p:ext uri="{BB962C8B-B14F-4D97-AF65-F5344CB8AC3E}">
        <p14:creationId xmlns:p14="http://schemas.microsoft.com/office/powerpoint/2010/main" val="24964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i="1" dirty="0" smtClean="0">
                <a:latin typeface="Times New Roman" panose="02020603050405020304" pitchFamily="18" charset="0"/>
                <a:cs typeface="Times New Roman" panose="02020603050405020304" pitchFamily="18" charset="0"/>
              </a:rPr>
              <a:t>Цель:</a:t>
            </a:r>
            <a:r>
              <a:rPr lang="ru-RU" sz="2400" i="1" dirty="0" smtClean="0">
                <a:latin typeface="Times New Roman" panose="02020603050405020304" pitchFamily="18" charset="0"/>
                <a:cs typeface="Times New Roman" panose="02020603050405020304" pitchFamily="18" charset="0"/>
              </a:rPr>
              <a:t> Создание оптимальных условий, обеспечивающий полноценный отдых, оздоровление, разностороннее развитие, самореализацию и социальную адаптацию детей.</a:t>
            </a:r>
            <a:r>
              <a:rPr lang="ru-RU" sz="2400" i="1" dirty="0" smtClean="0"/>
              <a:t/>
            </a:r>
            <a:br>
              <a:rPr lang="ru-RU" sz="2400" i="1" dirty="0" smtClean="0"/>
            </a:br>
            <a:endParaRPr lang="ru-RU" sz="2400" i="1" dirty="0"/>
          </a:p>
        </p:txBody>
      </p:sp>
      <p:sp>
        <p:nvSpPr>
          <p:cNvPr id="3" name="Объект 2"/>
          <p:cNvSpPr>
            <a:spLocks noGrp="1"/>
          </p:cNvSpPr>
          <p:nvPr>
            <p:ph idx="1"/>
          </p:nvPr>
        </p:nvSpPr>
        <p:spPr>
          <a:xfrm>
            <a:off x="1121639" y="1792936"/>
            <a:ext cx="9784080" cy="4206240"/>
          </a:xfrm>
        </p:spPr>
        <p:txBody>
          <a:bodyPr>
            <a:noAutofit/>
          </a:bodyPr>
          <a:lstStyle/>
          <a:p>
            <a:pPr marL="0" indent="0">
              <a:buNone/>
            </a:pPr>
            <a:r>
              <a:rPr lang="ru-RU" sz="1800" b="1" dirty="0" smtClean="0">
                <a:latin typeface="Times New Roman" panose="02020603050405020304" pitchFamily="18" charset="0"/>
                <a:cs typeface="Times New Roman" panose="02020603050405020304" pitchFamily="18" charset="0"/>
              </a:rPr>
              <a:t>Задачи</a:t>
            </a:r>
            <a:r>
              <a:rPr lang="ru-RU" sz="1800" b="1"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pPr marL="0" indent="0">
              <a:buNone/>
            </a:pPr>
            <a:r>
              <a:rPr lang="ru-RU" sz="1800" dirty="0">
                <a:latin typeface="Times New Roman" panose="02020603050405020304" pitchFamily="18" charset="0"/>
                <a:cs typeface="Times New Roman" panose="02020603050405020304" pitchFamily="18" charset="0"/>
              </a:rPr>
              <a:t>1.Создать комплекс условий, необходимых для активного, здорового и увлекательного детского отдыха </a:t>
            </a:r>
          </a:p>
          <a:p>
            <a:pPr marL="0" indent="0">
              <a:buNone/>
            </a:pPr>
            <a:r>
              <a:rPr lang="ru-RU" sz="1800" dirty="0">
                <a:latin typeface="Times New Roman" panose="02020603050405020304" pitchFamily="18" charset="0"/>
                <a:cs typeface="Times New Roman" panose="02020603050405020304" pitchFamily="18" charset="0"/>
              </a:rPr>
              <a:t>2.Вовлечь каждого ребёнка в образовательно-воспитательный процесс через наиболее эффективные формы деятельности: КТД и сюжетно-ролевую игру. </a:t>
            </a:r>
          </a:p>
          <a:p>
            <a:pPr marL="0" indent="0">
              <a:buNone/>
            </a:pPr>
            <a:r>
              <a:rPr lang="ru-RU" sz="1800" dirty="0">
                <a:latin typeface="Times New Roman" panose="02020603050405020304" pitchFamily="18" charset="0"/>
                <a:cs typeface="Times New Roman" panose="02020603050405020304" pitchFamily="18" charset="0"/>
              </a:rPr>
              <a:t>3.Создать условия для непрерывного процесса развития всесторонней гармоничной личности каждого ребенка, ориентированной на здоровый образ жизни, высокие нравственные качества и духовную культуру.</a:t>
            </a:r>
          </a:p>
          <a:p>
            <a:pPr marL="0" indent="0">
              <a:buNone/>
            </a:pPr>
            <a:r>
              <a:rPr lang="ru-RU" sz="1800" dirty="0">
                <a:latin typeface="Times New Roman" panose="02020603050405020304" pitchFamily="18" charset="0"/>
                <a:cs typeface="Times New Roman" panose="02020603050405020304" pitchFamily="18" charset="0"/>
              </a:rPr>
              <a:t>4.Способствовать реализации творческого потенциала детей. </a:t>
            </a:r>
          </a:p>
          <a:p>
            <a:pPr marL="0" indent="0">
              <a:buNone/>
            </a:pPr>
            <a:r>
              <a:rPr lang="ru-RU" sz="1800" dirty="0">
                <a:latin typeface="Times New Roman" panose="02020603050405020304" pitchFamily="18" charset="0"/>
                <a:cs typeface="Times New Roman" panose="02020603050405020304" pitchFamily="18" charset="0"/>
              </a:rPr>
              <a:t>5.Продолжить работу по формированию комплексного представления о здоровье. 6.Способствовать выработке потребности в здоровом образе жизни. </a:t>
            </a:r>
          </a:p>
          <a:p>
            <a:pPr marL="0" indent="0">
              <a:buNone/>
            </a:pPr>
            <a:r>
              <a:rPr lang="ru-RU" sz="1800" dirty="0">
                <a:latin typeface="Times New Roman" panose="02020603050405020304" pitchFamily="18" charset="0"/>
                <a:cs typeface="Times New Roman" panose="02020603050405020304" pitchFamily="18" charset="0"/>
              </a:rPr>
              <a:t>7.Способствовать сплочению различных детских коллективов в единый дружный коллектив, развивать умение эффективно взаимодействовать со сверстниками и взрослыми. </a:t>
            </a:r>
          </a:p>
          <a:p>
            <a:pPr marL="0" indent="0">
              <a:buNone/>
            </a:pPr>
            <a:r>
              <a:rPr lang="ru-RU" sz="1800" dirty="0">
                <a:latin typeface="Times New Roman" panose="02020603050405020304" pitchFamily="18" charset="0"/>
                <a:cs typeface="Times New Roman" panose="02020603050405020304" pitchFamily="18" charset="0"/>
              </a:rPr>
              <a:t>8.Обогатить социальный опыт каждого ребёнка и помочь ему в социальном становлении. 9.Развивать традиции отдыха в лагере.</a:t>
            </a:r>
          </a:p>
        </p:txBody>
      </p:sp>
    </p:spTree>
    <p:extLst>
      <p:ext uri="{BB962C8B-B14F-4D97-AF65-F5344CB8AC3E}">
        <p14:creationId xmlns:p14="http://schemas.microsoft.com/office/powerpoint/2010/main" val="718065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latin typeface="Times New Roman" panose="02020603050405020304" pitchFamily="18" charset="0"/>
                <a:cs typeface="Times New Roman" panose="02020603050405020304" pitchFamily="18" charset="0"/>
              </a:rPr>
              <a:t>Краткая аннотация программы </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202918" y="1792936"/>
            <a:ext cx="10531881" cy="4902504"/>
          </a:xfrm>
        </p:spPr>
        <p:txBody>
          <a:bodyPr>
            <a:noAutofit/>
          </a:bodyPr>
          <a:lstStyle/>
          <a:p>
            <a:pPr marL="0" indent="0">
              <a:buNone/>
            </a:pPr>
            <a:r>
              <a:rPr lang="ru-RU" sz="1800" dirty="0" smtClean="0">
                <a:latin typeface="Times New Roman" panose="02020603050405020304" pitchFamily="18" charset="0"/>
                <a:cs typeface="Times New Roman" panose="02020603050405020304" pitchFamily="18" charset="0"/>
              </a:rPr>
              <a:t>В </a:t>
            </a:r>
            <a:r>
              <a:rPr lang="ru-RU" sz="1600" dirty="0" smtClean="0">
                <a:latin typeface="Times New Roman" panose="02020603050405020304" pitchFamily="18" charset="0"/>
                <a:cs typeface="Times New Roman" panose="02020603050405020304" pitchFamily="18" charset="0"/>
              </a:rPr>
              <a:t>качестве игровой модели избрана сюжетно-ролевая игра «На острове сокровищ».</a:t>
            </a:r>
          </a:p>
          <a:p>
            <a:pPr marL="0" indent="0">
              <a:buNone/>
            </a:pPr>
            <a:r>
              <a:rPr lang="ru-RU" sz="1600" i="1" dirty="0" smtClean="0">
                <a:latin typeface="Times New Roman" panose="02020603050405020304" pitchFamily="18" charset="0"/>
                <a:cs typeface="Times New Roman" panose="02020603050405020304" pitchFamily="18" charset="0"/>
              </a:rPr>
              <a:t>Модель лагеря имеет ряд объективных факторов, которые и определяют специфику её работы:</a:t>
            </a:r>
            <a:endParaRPr lang="ru-RU" sz="1600" dirty="0" smtClean="0">
              <a:latin typeface="Times New Roman" panose="02020603050405020304" pitchFamily="18" charset="0"/>
              <a:cs typeface="Times New Roman" panose="02020603050405020304" pitchFamily="18" charset="0"/>
            </a:endParaRPr>
          </a:p>
          <a:p>
            <a:pPr marL="0" indent="0">
              <a:buNone/>
            </a:pPr>
            <a:r>
              <a:rPr lang="ru-RU" sz="1600" dirty="0" smtClean="0">
                <a:latin typeface="Times New Roman" panose="02020603050405020304" pitchFamily="18" charset="0"/>
                <a:cs typeface="Times New Roman" panose="02020603050405020304" pitchFamily="18" charset="0"/>
              </a:rPr>
              <a:t> 1. Временный характер детского объединения. </a:t>
            </a:r>
          </a:p>
          <a:p>
            <a:pPr marL="0" indent="0">
              <a:buNone/>
            </a:pPr>
            <a:r>
              <a:rPr lang="ru-RU" sz="1600" dirty="0" smtClean="0">
                <a:latin typeface="Times New Roman" panose="02020603050405020304" pitchFamily="18" charset="0"/>
                <a:cs typeface="Times New Roman" panose="02020603050405020304" pitchFamily="18" charset="0"/>
              </a:rPr>
              <a:t>2. Разнообразная деятельность – насыщенность всего периода разноплановой интересной деятельностью делают пребывание в лагере очень привлекательным для детей, которые в силу своего возраста стремятся «попробовать всё и успеть везде». В летнем оздоровительном лагере предлагается самый разнообразный спектр занятий.</a:t>
            </a:r>
          </a:p>
          <a:p>
            <a:pPr marL="0" indent="0">
              <a:buNone/>
            </a:pPr>
            <a:r>
              <a:rPr lang="ru-RU" sz="1600" dirty="0" smtClean="0">
                <a:latin typeface="Times New Roman" panose="02020603050405020304" pitchFamily="18" charset="0"/>
                <a:cs typeface="Times New Roman" panose="02020603050405020304" pitchFamily="18" charset="0"/>
              </a:rPr>
              <a:t> 3. Интенсивность освоения детьми различных видов деятельности – заинтересованность ребёнка каким-либо делом посредством достижения последующего определённого положительного результата. В этом смысле личностно-ориентированный подход означает, что степень интенсивности должна быть адекватна индивидуальным возможностям ребёнка. </a:t>
            </a:r>
          </a:p>
          <a:p>
            <a:pPr marL="0" indent="0">
              <a:buNone/>
            </a:pPr>
            <a:r>
              <a:rPr lang="ru-RU" sz="1600" dirty="0" smtClean="0">
                <a:latin typeface="Times New Roman" panose="02020603050405020304" pitchFamily="18" charset="0"/>
                <a:cs typeface="Times New Roman" panose="02020603050405020304" pitchFamily="18" charset="0"/>
              </a:rPr>
              <a:t>4. Изменение позиции ребёнка – своеобразное разрушение прежнего, подчас негативного, стереотипа поведения.</a:t>
            </a:r>
          </a:p>
          <a:p>
            <a:pPr marL="0" indent="0">
              <a:buNone/>
            </a:pPr>
            <a:r>
              <a:rPr lang="ru-RU" sz="1600" dirty="0" smtClean="0">
                <a:latin typeface="Times New Roman" panose="02020603050405020304" pitchFamily="18" charset="0"/>
                <a:cs typeface="Times New Roman" panose="02020603050405020304" pitchFamily="18" charset="0"/>
              </a:rPr>
              <a:t> 5. Чёткий режим жизнедеятельности – максимальное использование </a:t>
            </a:r>
            <a:r>
              <a:rPr lang="ru-RU" sz="1600" dirty="0" err="1" smtClean="0">
                <a:latin typeface="Times New Roman" panose="02020603050405020304" pitchFamily="18" charset="0"/>
                <a:cs typeface="Times New Roman" panose="02020603050405020304" pitchFamily="18" charset="0"/>
              </a:rPr>
              <a:t>природноклиматических</a:t>
            </a:r>
            <a:r>
              <a:rPr lang="ru-RU" sz="1600" dirty="0" smtClean="0">
                <a:latin typeface="Times New Roman" panose="02020603050405020304" pitchFamily="18" charset="0"/>
                <a:cs typeface="Times New Roman" panose="02020603050405020304" pitchFamily="18" charset="0"/>
              </a:rPr>
              <a:t> факторов, рациональная организация всей жизнедеятельности детей. </a:t>
            </a:r>
          </a:p>
          <a:p>
            <a:pPr marL="0" indent="0">
              <a:buNone/>
            </a:pPr>
            <a:r>
              <a:rPr lang="ru-RU" sz="1600" dirty="0" smtClean="0">
                <a:latin typeface="Times New Roman" panose="02020603050405020304" pitchFamily="18" charset="0"/>
                <a:cs typeface="Times New Roman" panose="02020603050405020304" pitchFamily="18" charset="0"/>
              </a:rPr>
              <a:t>6. </a:t>
            </a:r>
            <a:r>
              <a:rPr lang="ru-RU" sz="1600" dirty="0" err="1" smtClean="0">
                <a:latin typeface="Times New Roman" panose="02020603050405020304" pitchFamily="18" charset="0"/>
                <a:cs typeface="Times New Roman" panose="02020603050405020304" pitchFamily="18" charset="0"/>
              </a:rPr>
              <a:t>Здоровьесберегающие</a:t>
            </a:r>
            <a:r>
              <a:rPr lang="ru-RU" sz="1600" dirty="0" smtClean="0">
                <a:latin typeface="Times New Roman" panose="02020603050405020304" pitchFamily="18" charset="0"/>
                <a:cs typeface="Times New Roman" panose="02020603050405020304" pitchFamily="18" charset="0"/>
              </a:rPr>
              <a:t> технологии.</a:t>
            </a:r>
          </a:p>
          <a:p>
            <a:endParaRPr lang="ru-RU" sz="1200" dirty="0"/>
          </a:p>
        </p:txBody>
      </p:sp>
    </p:spTree>
    <p:extLst>
      <p:ext uri="{BB962C8B-B14F-4D97-AF65-F5344CB8AC3E}">
        <p14:creationId xmlns:p14="http://schemas.microsoft.com/office/powerpoint/2010/main" val="2492098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latin typeface="Times New Roman" panose="02020603050405020304" pitchFamily="18" charset="0"/>
                <a:cs typeface="Times New Roman" panose="02020603050405020304" pitchFamily="18" charset="0"/>
              </a:rPr>
              <a:t>Направления содержания деятельности программы</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buNone/>
            </a:pPr>
            <a:r>
              <a:rPr lang="ru-RU" b="1" dirty="0">
                <a:latin typeface="Times New Roman" panose="02020603050405020304" pitchFamily="18" charset="0"/>
                <a:cs typeface="Times New Roman" panose="02020603050405020304" pitchFamily="18" charset="0"/>
              </a:rPr>
              <a:t>Комплексное </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спортивно-оздоровительное, </a:t>
            </a:r>
          </a:p>
          <a:p>
            <a:pPr lvl="0"/>
            <a:r>
              <a:rPr lang="ru-RU" dirty="0">
                <a:latin typeface="Times New Roman" panose="02020603050405020304" pitchFamily="18" charset="0"/>
                <a:cs typeface="Times New Roman" panose="02020603050405020304" pitchFamily="18" charset="0"/>
              </a:rPr>
              <a:t>содержательно-развлекательное, </a:t>
            </a:r>
          </a:p>
          <a:p>
            <a:pPr lvl="0"/>
            <a:r>
              <a:rPr lang="ru-RU" dirty="0">
                <a:latin typeface="Times New Roman" panose="02020603050405020304" pitchFamily="18" charset="0"/>
                <a:cs typeface="Times New Roman" panose="02020603050405020304" pitchFamily="18" charset="0"/>
              </a:rPr>
              <a:t>краеведческое, </a:t>
            </a:r>
          </a:p>
          <a:p>
            <a:pPr lvl="0"/>
            <a:r>
              <a:rPr lang="ru-RU" dirty="0">
                <a:latin typeface="Times New Roman" panose="02020603050405020304" pitchFamily="18" charset="0"/>
                <a:cs typeface="Times New Roman" panose="02020603050405020304" pitchFamily="18" charset="0"/>
              </a:rPr>
              <a:t>финансовая грамотность,</a:t>
            </a:r>
          </a:p>
          <a:p>
            <a:pPr lvl="0"/>
            <a:r>
              <a:rPr lang="ru-RU" dirty="0">
                <a:latin typeface="Times New Roman" panose="02020603050405020304" pitchFamily="18" charset="0"/>
                <a:cs typeface="Times New Roman" panose="02020603050405020304" pitchFamily="18" charset="0"/>
              </a:rPr>
              <a:t>художественно-эстетическое, </a:t>
            </a:r>
          </a:p>
          <a:p>
            <a:r>
              <a:rPr lang="ru-RU" dirty="0">
                <a:latin typeface="Times New Roman" panose="02020603050405020304" pitchFamily="18" charset="0"/>
                <a:cs typeface="Times New Roman" panose="02020603050405020304" pitchFamily="18" charset="0"/>
              </a:rPr>
              <a:t>научно-патриотическое</a:t>
            </a:r>
          </a:p>
        </p:txBody>
      </p:sp>
    </p:spTree>
    <p:extLst>
      <p:ext uri="{BB962C8B-B14F-4D97-AF65-F5344CB8AC3E}">
        <p14:creationId xmlns:p14="http://schemas.microsoft.com/office/powerpoint/2010/main" val="1372722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 несколько недель пребывания в лагере </a:t>
            </a:r>
            <a:endParaRPr lang="ru-RU" dirty="0"/>
          </a:p>
        </p:txBody>
      </p:sp>
      <p:sp>
        <p:nvSpPr>
          <p:cNvPr id="3" name="Объект 2"/>
          <p:cNvSpPr>
            <a:spLocks noGrp="1"/>
          </p:cNvSpPr>
          <p:nvPr>
            <p:ph idx="1"/>
          </p:nvPr>
        </p:nvSpPr>
        <p:spPr>
          <a:xfrm>
            <a:off x="1202918" y="2011680"/>
            <a:ext cx="10542041" cy="4206240"/>
          </a:xfrm>
        </p:spPr>
        <p:txBody>
          <a:bodyPr>
            <a:normAutofit/>
          </a:bodyPr>
          <a:lstStyle/>
          <a:p>
            <a:pPr marL="0" indent="0">
              <a:buNone/>
            </a:pPr>
            <a:r>
              <a:rPr lang="ru-RU" dirty="0">
                <a:latin typeface="Times New Roman" panose="02020603050405020304" pitchFamily="18" charset="0"/>
                <a:cs typeface="Times New Roman" panose="02020603050405020304" pitchFamily="18" charset="0"/>
              </a:rPr>
              <a:t>На маленький тропический островок, где зарыты сокровища пиратов, высаживаются участники смены, из отважных искателей приключений, которым предстоит не только бороться за выживание, но и ежедневно собирать драгоценные камни, которыми богат остров. Для того чтобы стать обладателем сокровищ, надо побеждать в трудных и опасных испытаниях. Та команда, которая за время нахождения на острове наберет больше всех драгоценных камней, становится победителем и обладателем тотема. Пользуясь картой Острова (карта вывешивается в первый день смены в холле), дети начнут бороться за «выживание» на острове, попытаются найти разумные выходы из предложенных ситуаций. Пройденный путь отмечается на ней флажками. Каждый отряды ведет свой путевой дневник, куда заносят, зарисовывают, вклеивают все самое интересное, с чем встречаются во время испытаний. В день закрытия смены, испытатели смогут обменять заработанные аукционе.</a:t>
            </a:r>
          </a:p>
        </p:txBody>
      </p:sp>
    </p:spTree>
    <p:extLst>
      <p:ext uri="{BB962C8B-B14F-4D97-AF65-F5344CB8AC3E}">
        <p14:creationId xmlns:p14="http://schemas.microsoft.com/office/powerpoint/2010/main" val="4037035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latin typeface="Times New Roman" panose="02020603050405020304" pitchFamily="18" charset="0"/>
                <a:cs typeface="Times New Roman" panose="02020603050405020304" pitchFamily="18" charset="0"/>
              </a:rPr>
              <a:t>Ожидаемые результаты</a:t>
            </a:r>
            <a:r>
              <a:rPr lang="ru-RU" dirty="0"/>
              <a:t/>
            </a:r>
            <a:br>
              <a:rPr lang="ru-RU" dirty="0"/>
            </a:b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ru-RU" dirty="0">
                <a:latin typeface="Times New Roman" panose="02020603050405020304" pitchFamily="18" charset="0"/>
                <a:cs typeface="Times New Roman" panose="02020603050405020304" pitchFamily="18" charset="0"/>
              </a:rPr>
              <a:t>1.Дети обеспечены полноценным и здоровым отдыхом. 2.Благополучная социализация и адаптация ребёнка в условиях временного коллектива и видов коллективной деятельности.</a:t>
            </a:r>
          </a:p>
          <a:p>
            <a:pPr marL="0" indent="0">
              <a:buNone/>
            </a:pPr>
            <a:r>
              <a:rPr lang="ru-RU" dirty="0">
                <a:latin typeface="Times New Roman" panose="02020603050405020304" pitchFamily="18" charset="0"/>
                <a:cs typeface="Times New Roman" panose="02020603050405020304" pitchFamily="18" charset="0"/>
              </a:rPr>
              <a:t> 3.Улучшение физического, психологического и </a:t>
            </a:r>
            <a:r>
              <a:rPr lang="ru-RU" dirty="0" err="1">
                <a:latin typeface="Times New Roman" panose="02020603050405020304" pitchFamily="18" charset="0"/>
                <a:cs typeface="Times New Roman" panose="02020603050405020304" pitchFamily="18" charset="0"/>
              </a:rPr>
              <a:t>духовнонравственного</a:t>
            </a:r>
            <a:r>
              <a:rPr lang="ru-RU" dirty="0">
                <a:latin typeface="Times New Roman" panose="02020603050405020304" pitchFamily="18" charset="0"/>
                <a:cs typeface="Times New Roman" panose="02020603050405020304" pitchFamily="18" charset="0"/>
              </a:rPr>
              <a:t> здоровья.</a:t>
            </a:r>
          </a:p>
          <a:p>
            <a:pPr marL="0" indent="0">
              <a:buNone/>
            </a:pPr>
            <a:r>
              <a:rPr lang="ru-RU" dirty="0">
                <a:latin typeface="Times New Roman" panose="02020603050405020304" pitchFamily="18" charset="0"/>
                <a:cs typeface="Times New Roman" panose="02020603050405020304" pitchFamily="18" charset="0"/>
              </a:rPr>
              <a:t> 4.Рост степени осознанного отношения к своему здоровью и формирование ЗОЖ.</a:t>
            </a:r>
          </a:p>
          <a:p>
            <a:pPr marL="0" indent="0">
              <a:buNone/>
            </a:pPr>
            <a:r>
              <a:rPr lang="ru-RU" dirty="0">
                <a:latin typeface="Times New Roman" panose="02020603050405020304" pitchFamily="18" charset="0"/>
                <a:cs typeface="Times New Roman" panose="02020603050405020304" pitchFamily="18" charset="0"/>
              </a:rPr>
              <a:t> 5.Всестороннеее гармоничное развитие каждого ребёнка. 6.Максимальная реализация творческого потенциала детей</a:t>
            </a:r>
            <a:r>
              <a:rPr lang="ru-RU" dirty="0" smtClean="0">
                <a:latin typeface="Times New Roman" panose="02020603050405020304" pitchFamily="18" charset="0"/>
                <a:cs typeface="Times New Roman" panose="02020603050405020304" pitchFamily="18" charset="0"/>
              </a:rPr>
              <a:t>.</a:t>
            </a:r>
          </a:p>
          <a:p>
            <a:pPr marL="0" indent="0">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7.Овладение основными понятиями здорового образа жизни.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8.Укрепление </a:t>
            </a:r>
            <a:r>
              <a:rPr lang="ru-RU" dirty="0">
                <a:latin typeface="Times New Roman" panose="02020603050405020304" pitchFamily="18" charset="0"/>
                <a:cs typeface="Times New Roman" panose="02020603050405020304" pitchFamily="18" charset="0"/>
              </a:rPr>
              <a:t>убеждения в необходимости саморазвития.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9.Расширение </a:t>
            </a:r>
            <a:r>
              <a:rPr lang="ru-RU" dirty="0">
                <a:latin typeface="Times New Roman" panose="02020603050405020304" pitchFamily="18" charset="0"/>
                <a:cs typeface="Times New Roman" panose="02020603050405020304" pitchFamily="18" charset="0"/>
              </a:rPr>
              <a:t>понимания своих возможностей.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10.Удовлетворенность </a:t>
            </a:r>
            <a:r>
              <a:rPr lang="ru-RU" dirty="0">
                <a:latin typeface="Times New Roman" panose="02020603050405020304" pitchFamily="18" charset="0"/>
                <a:cs typeface="Times New Roman" panose="02020603050405020304" pitchFamily="18" charset="0"/>
              </a:rPr>
              <a:t>детей и родителей деятельностью лагеря.</a:t>
            </a:r>
          </a:p>
        </p:txBody>
      </p:sp>
    </p:spTree>
    <p:extLst>
      <p:ext uri="{BB962C8B-B14F-4D97-AF65-F5344CB8AC3E}">
        <p14:creationId xmlns:p14="http://schemas.microsoft.com/office/powerpoint/2010/main" val="1839387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Ограничения при предоставлении услуги</a:t>
            </a:r>
            <a:endParaRPr lang="ru-RU" dirty="0"/>
          </a:p>
        </p:txBody>
      </p:sp>
      <p:sp>
        <p:nvSpPr>
          <p:cNvPr id="3" name="Объект 2"/>
          <p:cNvSpPr>
            <a:spLocks noGrp="1"/>
          </p:cNvSpPr>
          <p:nvPr>
            <p:ph idx="1"/>
          </p:nvPr>
        </p:nvSpPr>
        <p:spPr/>
        <p:txBody>
          <a:bodyPr/>
          <a:lstStyle/>
          <a:p>
            <a:r>
              <a:rPr lang="ru-RU" dirty="0"/>
              <a:t>Родитель может воспользоваться только одной из форм поддержки в текущем году: сертификат, компенсация, ЛДП, РВО, ЛДО, лагерь палаточного типа (ДЛПТ).</a:t>
            </a:r>
          </a:p>
          <a:p>
            <a:endParaRPr lang="ru-RU" dirty="0"/>
          </a:p>
        </p:txBody>
      </p:sp>
    </p:spTree>
    <p:extLst>
      <p:ext uri="{BB962C8B-B14F-4D97-AF65-F5344CB8AC3E}">
        <p14:creationId xmlns:p14="http://schemas.microsoft.com/office/powerpoint/2010/main" val="2795463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anose="02020603050405020304" pitchFamily="18" charset="0"/>
                <a:cs typeface="Times New Roman" panose="02020603050405020304" pitchFamily="18" charset="0"/>
              </a:rPr>
              <a:t>Режим дня</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85000" lnSpcReduction="20000"/>
          </a:bodyPr>
          <a:lstStyle/>
          <a:p>
            <a:r>
              <a:rPr lang="ru-RU" dirty="0">
                <a:latin typeface="Times New Roman" panose="02020603050405020304" pitchFamily="18" charset="0"/>
                <a:cs typeface="Times New Roman" panose="02020603050405020304" pitchFamily="18" charset="0"/>
              </a:rPr>
              <a:t>8.30-8.45 - Добро пожаловать! (Прием детей)</a:t>
            </a:r>
          </a:p>
          <a:p>
            <a:r>
              <a:rPr lang="ru-RU" dirty="0">
                <a:latin typeface="Times New Roman" panose="02020603050405020304" pitchFamily="18" charset="0"/>
                <a:cs typeface="Times New Roman" panose="02020603050405020304" pitchFamily="18" charset="0"/>
              </a:rPr>
              <a:t> 8.45-9.00 - Чтобы быть весь день в порядке надо сделать нам зарядку! </a:t>
            </a:r>
          </a:p>
          <a:p>
            <a:r>
              <a:rPr lang="ru-RU" dirty="0">
                <a:latin typeface="Times New Roman" panose="02020603050405020304" pitchFamily="18" charset="0"/>
                <a:cs typeface="Times New Roman" panose="02020603050405020304" pitchFamily="18" charset="0"/>
              </a:rPr>
              <a:t>9.00 -9.15 - Линейка </a:t>
            </a:r>
          </a:p>
          <a:p>
            <a:r>
              <a:rPr lang="ru-RU" dirty="0">
                <a:latin typeface="Times New Roman" panose="02020603050405020304" pitchFamily="18" charset="0"/>
                <a:cs typeface="Times New Roman" panose="02020603050405020304" pitchFamily="18" charset="0"/>
              </a:rPr>
              <a:t>9.15-10.00… (Завтрак) Каша, чай, кусочек сыра - вкусно, сытно и красиво! </a:t>
            </a:r>
          </a:p>
          <a:p>
            <a:r>
              <a:rPr lang="ru-RU" dirty="0">
                <a:latin typeface="Times New Roman" panose="02020603050405020304" pitchFamily="18" charset="0"/>
                <a:cs typeface="Times New Roman" panose="02020603050405020304" pitchFamily="18" charset="0"/>
              </a:rPr>
              <a:t>10.00-11.00 - (Отрядное дело, кружковая работа) Ждет нас много забав интересных, соревнований, прогулок чудесных! </a:t>
            </a:r>
          </a:p>
          <a:p>
            <a:r>
              <a:rPr lang="ru-RU" dirty="0">
                <a:latin typeface="Times New Roman" panose="02020603050405020304" pitchFamily="18" charset="0"/>
                <a:cs typeface="Times New Roman" panose="02020603050405020304" pitchFamily="18" charset="0"/>
              </a:rPr>
              <a:t>11.00-12.00 - Может быть конкурс, а может, игра станет сюрпризом для нас, детвора! (</a:t>
            </a:r>
            <a:r>
              <a:rPr lang="ru-RU" dirty="0" err="1">
                <a:latin typeface="Times New Roman" panose="02020603050405020304" pitchFamily="18" charset="0"/>
                <a:cs typeface="Times New Roman" panose="02020603050405020304" pitchFamily="18" charset="0"/>
              </a:rPr>
              <a:t>Общелагерное</a:t>
            </a:r>
            <a:r>
              <a:rPr lang="ru-RU" dirty="0">
                <a:latin typeface="Times New Roman" panose="02020603050405020304" pitchFamily="18" charset="0"/>
                <a:cs typeface="Times New Roman" panose="02020603050405020304" pitchFamily="18" charset="0"/>
              </a:rPr>
              <a:t> мероприятие) </a:t>
            </a:r>
          </a:p>
          <a:p>
            <a:r>
              <a:rPr lang="ru-RU" dirty="0">
                <a:latin typeface="Times New Roman" panose="02020603050405020304" pitchFamily="18" charset="0"/>
                <a:cs typeface="Times New Roman" panose="02020603050405020304" pitchFamily="18" charset="0"/>
              </a:rPr>
              <a:t>12.00-13.00 -  Солнце, воздух и вода – наши лучшие друзья!) (Подвижные игры на воздухе) </a:t>
            </a:r>
          </a:p>
          <a:p>
            <a:r>
              <a:rPr lang="ru-RU" dirty="0">
                <a:latin typeface="Times New Roman" panose="02020603050405020304" pitchFamily="18" charset="0"/>
                <a:cs typeface="Times New Roman" panose="02020603050405020304" pitchFamily="18" charset="0"/>
              </a:rPr>
              <a:t>13.00-14.00 -  (Обед) Нас столовая зовет, суп отличный и компот! </a:t>
            </a:r>
          </a:p>
          <a:p>
            <a:r>
              <a:rPr lang="ru-RU" dirty="0">
                <a:latin typeface="Times New Roman" panose="02020603050405020304" pitchFamily="18" charset="0"/>
                <a:cs typeface="Times New Roman" panose="02020603050405020304" pitchFamily="18" charset="0"/>
              </a:rPr>
              <a:t> 14.00-14.30 -  Свободное время. Уборка территории и классной комнаты</a:t>
            </a:r>
          </a:p>
          <a:p>
            <a:r>
              <a:rPr lang="ru-RU" dirty="0">
                <a:latin typeface="Times New Roman" panose="02020603050405020304" pitchFamily="18" charset="0"/>
                <a:cs typeface="Times New Roman" panose="02020603050405020304" pitchFamily="18" charset="0"/>
              </a:rPr>
              <a:t> 14.30... За день мы устали, скажем «До свидания!» </a:t>
            </a:r>
          </a:p>
        </p:txBody>
      </p:sp>
    </p:spTree>
    <p:extLst>
      <p:ext uri="{BB962C8B-B14F-4D97-AF65-F5344CB8AC3E}">
        <p14:creationId xmlns:p14="http://schemas.microsoft.com/office/powerpoint/2010/main" val="947782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algn="ctr"/>
            <a:r>
              <a:rPr lang="ru-RU" sz="7200" b="1" dirty="0" smtClean="0">
                <a:latin typeface="Times New Roman" panose="02020603050405020304" pitchFamily="18" charset="0"/>
                <a:cs typeface="Times New Roman" panose="02020603050405020304" pitchFamily="18" charset="0"/>
              </a:rPr>
              <a:t>До встречи на «Острове Сокровищ»</a:t>
            </a:r>
            <a:endParaRPr lang="ru-RU"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47180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лосы">
  <a:themeElements>
    <a:clrScheme name="Полосы">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Полосы">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Полосы">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TM03090430[[fn=Окаймление]]</Template>
  <TotalTime>10986</TotalTime>
  <Words>733</Words>
  <Application>Microsoft Office PowerPoint</Application>
  <PresentationFormat>Широкоэкранный</PresentationFormat>
  <Paragraphs>52</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Corbel</vt:lpstr>
      <vt:lpstr>Times New Roman</vt:lpstr>
      <vt:lpstr>Wingdings</vt:lpstr>
      <vt:lpstr>Полосы</vt:lpstr>
      <vt:lpstr>Программа  МАОУ «Школы бизнеса и предпринимательства»  Летний оздоровительный лагерь  с дневным пребыванием детей   «Остров сокровищ»</vt:lpstr>
      <vt:lpstr>Цель: Создание оптимальных условий, обеспечивающий полноценный отдых, оздоровление, разностороннее развитие, самореализацию и социальную адаптацию детей. </vt:lpstr>
      <vt:lpstr>Краткая аннотация программы </vt:lpstr>
      <vt:lpstr>Направления содержания деятельности программы</vt:lpstr>
      <vt:lpstr>ЗА несколько недель пребывания в лагере </vt:lpstr>
      <vt:lpstr>Ожидаемые результаты </vt:lpstr>
      <vt:lpstr>Ограничения при предоставлении услуги</vt:lpstr>
      <vt:lpstr>Режим дня</vt:lpstr>
      <vt:lpstr>Презентация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Программа  МАОУ «Школы бизнеса и предпринимательства»  Летний оздоровительный лагерь с дневным пребыванием детей   «Остров сокровищ»</dc:title>
  <dc:creator>ШБиП</dc:creator>
  <cp:lastModifiedBy>ШБиП</cp:lastModifiedBy>
  <cp:revision>4</cp:revision>
  <dcterms:created xsi:type="dcterms:W3CDTF">2022-03-21T10:51:27Z</dcterms:created>
  <dcterms:modified xsi:type="dcterms:W3CDTF">2022-04-12T07:48:46Z</dcterms:modified>
</cp:coreProperties>
</file>